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1"/>
  </p:notesMasterIdLst>
  <p:handoutMasterIdLst>
    <p:handoutMasterId r:id="rId22"/>
  </p:handoutMasterIdLst>
  <p:sldIdLst>
    <p:sldId id="285" r:id="rId5"/>
    <p:sldId id="298" r:id="rId6"/>
    <p:sldId id="361" r:id="rId7"/>
    <p:sldId id="366" r:id="rId8"/>
    <p:sldId id="374" r:id="rId9"/>
    <p:sldId id="375" r:id="rId10"/>
    <p:sldId id="359" r:id="rId11"/>
    <p:sldId id="363" r:id="rId12"/>
    <p:sldId id="372" r:id="rId13"/>
    <p:sldId id="365" r:id="rId14"/>
    <p:sldId id="376" r:id="rId15"/>
    <p:sldId id="377" r:id="rId16"/>
    <p:sldId id="379" r:id="rId17"/>
    <p:sldId id="378" r:id="rId18"/>
    <p:sldId id="357" r:id="rId19"/>
    <p:sldId id="353" r:id="rId20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59DB8"/>
    <a:srgbClr val="232F3E"/>
    <a:srgbClr val="595A5D"/>
    <a:srgbClr val="414042"/>
    <a:srgbClr val="FF9901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8" autoAdjust="0"/>
    <p:restoredTop sz="84178" autoAdjust="0"/>
  </p:normalViewPr>
  <p:slideViewPr>
    <p:cSldViewPr snapToGrid="0" showGuides="1">
      <p:cViewPr varScale="1">
        <p:scale>
          <a:sx n="98" d="100"/>
          <a:sy n="98" d="100"/>
        </p:scale>
        <p:origin x="1248" y="200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-10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93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0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The purpose of HVAC system is to provide and maintain environmental conditions , including proper airflow, heating, and cooling within a certain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33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1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Firehose is priced based on volume of ingested data per month. </a:t>
            </a:r>
            <a:r>
              <a:rPr lang="en-US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Number of data records you send to the service, times the size of each record rounded up to the nearest 5KB (5120 bytes)</a:t>
            </a:r>
          </a:p>
          <a:p>
            <a:endParaRPr lang="en-MX" dirty="0"/>
          </a:p>
          <a:p>
            <a:r>
              <a:rPr lang="en-MX" dirty="0"/>
              <a:t>1 + 2 +3 + 4 +5 +6 = 21*2 = 42 GB per year in Standard. 21 GB per year in infrequent access</a:t>
            </a:r>
          </a:p>
          <a:p>
            <a:endParaRPr lang="en-MX" dirty="0"/>
          </a:p>
          <a:p>
            <a:r>
              <a:rPr lang="en-MX" dirty="0"/>
              <a:t>Lambdas: 100ms avg for extract keys every 5 min * 9, 300ms for updating partitions every 5 min * 9,  9500ms for inference every 10 minutes * 9</a:t>
            </a:r>
          </a:p>
          <a:p>
            <a:r>
              <a:rPr lang="en-MX" dirty="0"/>
              <a:t>900ms + 2700ms + 85500ms = 90000 ms every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9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Firehose is priced based on volume of ingested data per month. </a:t>
            </a:r>
            <a:r>
              <a:rPr lang="en-US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Number of data records you send to the service, times the size of each record rounded up to the nearest 5KB (5120 bytes)</a:t>
            </a:r>
          </a:p>
          <a:p>
            <a:endParaRPr lang="en-MX" dirty="0"/>
          </a:p>
          <a:p>
            <a:r>
              <a:rPr lang="en-MX" dirty="0"/>
              <a:t>1 + 2 +3 + 4 +5 +6 = 21*2 = 42 GB per year in Standard. 21 GB per year in infrequent access</a:t>
            </a:r>
          </a:p>
          <a:p>
            <a:endParaRPr lang="en-MX" dirty="0"/>
          </a:p>
          <a:p>
            <a:r>
              <a:rPr lang="en-MX" dirty="0"/>
              <a:t>Lambdas: 100ms avg for extract keys every 5 min * 9, 300ms for updating partitions every 5 min * 9,  9500ms for inference every 10 minutes * 9</a:t>
            </a:r>
          </a:p>
          <a:p>
            <a:r>
              <a:rPr lang="en-MX" dirty="0"/>
              <a:t>900ms + 2700ms + 85500ms = 90000 ms every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1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Firehose is priced based on volume of ingested data per month. </a:t>
            </a:r>
            <a:r>
              <a:rPr lang="en-US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Number of data records you send to the service, times the size of each record rounded up to the nearest 5KB (5120 bytes)</a:t>
            </a:r>
          </a:p>
          <a:p>
            <a:endParaRPr lang="en-MX" dirty="0"/>
          </a:p>
          <a:p>
            <a:r>
              <a:rPr lang="en-MX" dirty="0"/>
              <a:t>1 + 2 +3 + 4 +5 +6 = 21*2 = 42 GB per year in Standard. 21 GB per year in infrequent access</a:t>
            </a:r>
          </a:p>
          <a:p>
            <a:endParaRPr lang="en-MX" dirty="0"/>
          </a:p>
          <a:p>
            <a:r>
              <a:rPr lang="en-MX" dirty="0"/>
              <a:t>Lambdas: 100ms avg for extract keys every 5 min * 9, 300ms for updating partitions every 5 min * 9,  9500ms for inference every 10 minutes * 9</a:t>
            </a:r>
          </a:p>
          <a:p>
            <a:r>
              <a:rPr lang="en-MX" dirty="0"/>
              <a:t>900ms + 2700ms + 85500ms = 90000 ms every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6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4630402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="0" i="0" baseline="0">
                <a:solidFill>
                  <a:srgbClr val="859DB8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rgbClr val="FF990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818" y="511263"/>
            <a:ext cx="135729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510BD-E8B8-A24D-BE9E-CCB9442076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0283" y="1195613"/>
            <a:ext cx="3595965" cy="11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4438" cy="5089616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 sz="1900">
                <a:solidFill>
                  <a:srgbClr val="859DB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C00198-F301-3143-BB58-60BE75123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4462" y="1645920"/>
            <a:ext cx="6404438" cy="5089616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 sz="1900">
                <a:solidFill>
                  <a:srgbClr val="859DB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4258888" cy="5089616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 sz="1900">
                <a:solidFill>
                  <a:srgbClr val="859DB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C00198-F301-3143-BB58-60BE75123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3717" y="1645920"/>
            <a:ext cx="4258888" cy="5089616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 sz="1900">
                <a:solidFill>
                  <a:srgbClr val="859DB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6CCD495-E229-0742-AE24-C047F4D2EA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58795" y="1645920"/>
            <a:ext cx="4258888" cy="5089616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5pPr>
              <a:defRPr sz="1900">
                <a:solidFill>
                  <a:srgbClr val="859DB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093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_Stu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5100"/>
            <a:ext cx="6400800" cy="65691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25CDEFF-A33B-934A-B18F-CDD32FF06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888" y="1193974"/>
            <a:ext cx="6483390" cy="349949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pc="0" dirty="0">
                <a:solidFill>
                  <a:srgbClr val="859DB8"/>
                </a:solidFill>
              </a:rPr>
              <a:t>With Robotics, IoT, and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9EE6A-921D-D74B-83B5-D42F094103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165100"/>
            <a:ext cx="6483350" cy="889000"/>
          </a:xfrm>
        </p:spPr>
        <p:txBody>
          <a:bodyPr/>
          <a:lstStyle>
            <a:lvl1pPr>
              <a:defRPr/>
            </a:lvl1pPr>
          </a:lstStyle>
          <a:p>
            <a:r>
              <a:rPr lang="en-US" sz="2800" b="0" dirty="0">
                <a:solidFill>
                  <a:srgbClr val="FF990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CASE TECH</a:t>
            </a:r>
            <a:br>
              <a:rPr lang="en-US" dirty="0"/>
            </a:br>
            <a:r>
              <a:rPr lang="en-US" b="1" i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Project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05109B-A3FE-0B49-8B9D-FC0DCF68F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765300"/>
            <a:ext cx="6483350" cy="2895600"/>
          </a:xfrm>
        </p:spPr>
        <p:txBody>
          <a:bodyPr/>
          <a:lstStyle>
            <a:lvl1pPr marL="0" marR="0" indent="0" algn="l" defTabSz="1316553" rtl="0" eaLnBrk="1" fontAlgn="auto" latinLnBrk="0" hangingPunct="1">
              <a:lnSpc>
                <a:spcPct val="15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</a:defRPr>
            </a:lvl1pPr>
          </a:lstStyle>
          <a:p>
            <a:pPr marL="0" marR="0" lvl="0" indent="0" algn="l" defTabSz="1316553" rtl="0" eaLnBrk="1" fontAlgn="auto" latinLnBrk="0" hangingPunct="1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9901"/>
                </a:solidFill>
                <a:effectLst/>
                <a:uLnTx/>
                <a:uFillTx/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Use Case</a:t>
            </a:r>
          </a:p>
          <a:p>
            <a:pPr marL="0" marR="0" lvl="0" indent="0" algn="l" defTabSz="1316553" rtl="0" eaLnBrk="1" fontAlgn="auto" latinLnBrk="0" hangingPunct="1">
              <a:lnSpc>
                <a:spcPct val="15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Automated Material Movement - replacement of heavily manual, low-value add tasks. An example for mobile robots includes lifts or fork trucks delivering raw materials from one location to another within factories, warehouses, or construction sites.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417FE68-47FE-134A-8BA9-37215F4821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95325" y="4953000"/>
            <a:ext cx="6483350" cy="1781175"/>
          </a:xfrm>
        </p:spPr>
        <p:txBody>
          <a:bodyPr/>
          <a:lstStyle>
            <a:lvl1pPr marL="342900" marR="0" indent="-342900" algn="l" defTabSz="1316553" rtl="0" eaLnBrk="1" fontAlgn="auto" latinLnBrk="0" hangingPunct="1">
              <a:lnSpc>
                <a:spcPct val="15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</a:defRPr>
            </a:lvl1pPr>
          </a:lstStyle>
          <a:p>
            <a:pPr marL="0" marR="0" lvl="0" indent="0" algn="l" defTabSz="1316553" rtl="0" eaLnBrk="1" fontAlgn="auto" latinLnBrk="0" hangingPunct="1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9901"/>
                </a:solidFill>
                <a:effectLst/>
                <a:uLnTx/>
                <a:uFillTx/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Solution</a:t>
            </a:r>
          </a:p>
          <a:p>
            <a:pPr marL="342900" marR="0" lvl="0" indent="-342900" algn="l" defTabSz="1316553" rtl="0" eaLnBrk="1" fontAlgn="auto" latinLnBrk="0" hangingPunct="1">
              <a:lnSpc>
                <a:spcPct val="15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+mn-ea"/>
                <a:cs typeface="Amazon Ember Regular" charset="0"/>
              </a:rPr>
              <a:t>Service Name</a:t>
            </a:r>
          </a:p>
          <a:p>
            <a:pPr marL="342900" marR="0" lvl="0" indent="-342900" algn="l" defTabSz="1316553" rtl="0" eaLnBrk="1" fontAlgn="auto" latinLnBrk="0" hangingPunct="1">
              <a:lnSpc>
                <a:spcPct val="15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+mn-ea"/>
                <a:cs typeface="Amazon Ember Regular" charset="0"/>
              </a:rPr>
              <a:t>Service Name</a:t>
            </a:r>
          </a:p>
        </p:txBody>
      </p:sp>
    </p:spTree>
    <p:extLst>
      <p:ext uri="{BB962C8B-B14F-4D97-AF65-F5344CB8AC3E}">
        <p14:creationId xmlns:p14="http://schemas.microsoft.com/office/powerpoint/2010/main" val="2254343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4630402" cy="82296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rgbClr val="FF990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50977-E4C8-8B4E-9F5F-973D5C666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818" y="511263"/>
            <a:ext cx="1357299" cy="811459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103224E-B4A8-224F-A797-979C5D1051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="0" i="0" baseline="0">
                <a:solidFill>
                  <a:srgbClr val="859DB8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F697B-5852-8F43-BCEB-24FC4AC7BF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0283" y="1195613"/>
            <a:ext cx="3595965" cy="11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8640" y="2589430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1DA45-FB2F-B547-8BF3-E801941E43F5}"/>
              </a:ext>
            </a:extLst>
          </p:cNvPr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244030-CC20-D34A-916B-E8C40D8070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5122B-7708-5842-91BD-9B8E358ED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48640" y="4115820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3FB0B-0554-FE42-95C2-CDFEF262D47A}"/>
              </a:ext>
            </a:extLst>
          </p:cNvPr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8F736-C588-F541-A72B-734251107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3E209C-31F3-144B-A093-A7EE45FBC7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54CBA-8928-AB40-AA44-F95F789571D1}"/>
              </a:ext>
            </a:extLst>
          </p:cNvPr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AC362-916C-BD44-8FF6-BEAE73E10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AC245-52E7-5342-B98B-D5193AF7A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3434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37199-9BA7-954A-B0B3-F255B1F7344B}"/>
              </a:ext>
            </a:extLst>
          </p:cNvPr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77000-811D-3445-9C06-9CF7C66A8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08F2A-9D59-4845-803E-7E6D7E247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FD555-77C4-2343-B227-1FBB3EC76FE8}"/>
              </a:ext>
            </a:extLst>
          </p:cNvPr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C41C8-82B1-904D-A8FF-2E421C7735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4027C-8B88-C147-B412-1EEB5B865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40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8C53F-245A-A44F-B3C6-147CA1E88B8B}"/>
              </a:ext>
            </a:extLst>
          </p:cNvPr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FD570-41EF-6249-A238-EDDC1B16DE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478BE-8F9A-8444-986F-5E48D1866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>
                <a:solidFill>
                  <a:srgbClr val="859DB8"/>
                </a:solidFill>
              </a:defRPr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666846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7531058"/>
            <a:ext cx="709381" cy="424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FC81F-61A1-DF4F-9D90-6A14132FE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/>
          <a:srcRect l="857" t="-223" b="222"/>
          <a:stretch/>
        </p:blipFill>
        <p:spPr>
          <a:xfrm>
            <a:off x="13651640" y="7531058"/>
            <a:ext cx="43012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675" r:id="rId2"/>
    <p:sldLayoutId id="2147483696" r:id="rId3"/>
    <p:sldLayoutId id="2147483677" r:id="rId4"/>
    <p:sldLayoutId id="2147483700" r:id="rId5"/>
    <p:sldLayoutId id="2147483697" r:id="rId6"/>
    <p:sldLayoutId id="2147483698" r:id="rId7"/>
    <p:sldLayoutId id="2147483699" r:id="rId8"/>
    <p:sldLayoutId id="2147483689" r:id="rId9"/>
    <p:sldLayoutId id="2147483678" r:id="rId10"/>
    <p:sldLayoutId id="2147483712" r:id="rId11"/>
    <p:sldLayoutId id="2147483707" r:id="rId12"/>
    <p:sldLayoutId id="2147483711" r:id="rId13"/>
    <p:sldLayoutId id="2147483679" r:id="rId14"/>
    <p:sldLayoutId id="2147483703" r:id="rId15"/>
    <p:sldLayoutId id="2147483704" r:id="rId16"/>
    <p:sldLayoutId id="2147483705" r:id="rId17"/>
    <p:sldLayoutId id="2147483690" r:id="rId18"/>
    <p:sldLayoutId id="2147483691" r:id="rId19"/>
    <p:sldLayoutId id="2147483692" r:id="rId20"/>
    <p:sldLayoutId id="2147483702" r:id="rId21"/>
    <p:sldLayoutId id="2147483680" r:id="rId22"/>
    <p:sldLayoutId id="2147483701" r:id="rId23"/>
    <p:sldLayoutId id="2147483693" r:id="rId24"/>
    <p:sldLayoutId id="2147483687" r:id="rId25"/>
    <p:sldLayoutId id="2147483706" r:id="rId26"/>
    <p:sldLayoutId id="2147483709" r:id="rId27"/>
    <p:sldLayoutId id="2147483710" r:id="rId28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548640" y="5327802"/>
            <a:ext cx="5892800" cy="1336767"/>
          </a:xfrm>
        </p:spPr>
        <p:txBody>
          <a:bodyPr/>
          <a:lstStyle/>
          <a:p>
            <a:r>
              <a:rPr lang="en-US" sz="1800" dirty="0"/>
              <a:t>David Laredo – Prototyping Architect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/>
              <a:t>Mar 2021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Octank</a:t>
            </a:r>
            <a:r>
              <a:rPr lang="en-US" dirty="0"/>
              <a:t> America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8640" y="4253722"/>
            <a:ext cx="10424160" cy="687556"/>
          </a:xfrm>
        </p:spPr>
        <p:txBody>
          <a:bodyPr/>
          <a:lstStyle/>
          <a:p>
            <a:r>
              <a:rPr lang="en-US" sz="3520" dirty="0"/>
              <a:t>Real time HVAC monitoring</a:t>
            </a:r>
            <a:endParaRPr lang="en-US" sz="2560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2687-5891-F444-AEF4-DB50DB6F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16" y="82687"/>
            <a:ext cx="13514832" cy="904122"/>
          </a:xfrm>
        </p:spPr>
        <p:txBody>
          <a:bodyPr/>
          <a:lstStyle/>
          <a:p>
            <a:r>
              <a:rPr lang="es-ES" dirty="0"/>
              <a:t>HVAC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Monitoring</a:t>
            </a:r>
            <a:endParaRPr lang="en-BR" dirty="0"/>
          </a:p>
        </p:txBody>
      </p:sp>
      <p:pic>
        <p:nvPicPr>
          <p:cNvPr id="80" name="Graphic 12">
            <a:extLst>
              <a:ext uri="{FF2B5EF4-FFF2-40B4-BE49-F238E27FC236}">
                <a16:creationId xmlns:a16="http://schemas.microsoft.com/office/drawing/2014/main" id="{DDF2FB83-CD27-2743-AFA7-E1477D48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46" y="322900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9">
            <a:extLst>
              <a:ext uri="{FF2B5EF4-FFF2-40B4-BE49-F238E27FC236}">
                <a16:creationId xmlns:a16="http://schemas.microsoft.com/office/drawing/2014/main" id="{C6E52483-656E-5641-9A92-66E2B21D3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696" y="3992591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Firehose</a:t>
            </a:r>
          </a:p>
        </p:txBody>
      </p:sp>
      <p:pic>
        <p:nvPicPr>
          <p:cNvPr id="82" name="Graphic 19">
            <a:extLst>
              <a:ext uri="{FF2B5EF4-FFF2-40B4-BE49-F238E27FC236}">
                <a16:creationId xmlns:a16="http://schemas.microsoft.com/office/drawing/2014/main" id="{D857A526-13B7-664D-845F-CEF627DD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41" y="700511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12">
            <a:extLst>
              <a:ext uri="{FF2B5EF4-FFF2-40B4-BE49-F238E27FC236}">
                <a16:creationId xmlns:a16="http://schemas.microsoft.com/office/drawing/2014/main" id="{8A6C7303-189D-F940-ADE0-D17E083A7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0929" y="7768703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Timestream</a:t>
            </a:r>
          </a:p>
        </p:txBody>
      </p:sp>
      <p:pic>
        <p:nvPicPr>
          <p:cNvPr id="84" name="Graphic 8">
            <a:extLst>
              <a:ext uri="{FF2B5EF4-FFF2-40B4-BE49-F238E27FC236}">
                <a16:creationId xmlns:a16="http://schemas.microsoft.com/office/drawing/2014/main" id="{A238BC1D-A565-864B-8C18-43982D38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55" y="15800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9">
            <a:extLst>
              <a:ext uri="{FF2B5EF4-FFF2-40B4-BE49-F238E27FC236}">
                <a16:creationId xmlns:a16="http://schemas.microsoft.com/office/drawing/2014/main" id="{17F9CD4C-359F-FC4E-9B7D-ADDB3298B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980" y="234363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86" name="Graphic 6">
            <a:extLst>
              <a:ext uri="{FF2B5EF4-FFF2-40B4-BE49-F238E27FC236}">
                <a16:creationId xmlns:a16="http://schemas.microsoft.com/office/drawing/2014/main" id="{86FC0220-D02C-CE4A-A53D-4A59ACE9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118" y="15493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0">
            <a:extLst>
              <a:ext uri="{FF2B5EF4-FFF2-40B4-BE49-F238E27FC236}">
                <a16:creationId xmlns:a16="http://schemas.microsoft.com/office/drawing/2014/main" id="{4E47F84F-6AED-A643-9113-9C6C291EF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4262" y="2314518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     </a:t>
            </a:r>
          </a:p>
        </p:txBody>
      </p:sp>
      <p:sp>
        <p:nvSpPr>
          <p:cNvPr id="88" name="TextBox 16">
            <a:extLst>
              <a:ext uri="{FF2B5EF4-FFF2-40B4-BE49-F238E27FC236}">
                <a16:creationId xmlns:a16="http://schemas.microsoft.com/office/drawing/2014/main" id="{76582D5A-179F-A642-9B92-105ABE707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169" y="1390495"/>
            <a:ext cx="12684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Crawler</a:t>
            </a:r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6605AB1F-E18A-0748-95F2-E18EA2587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109" y="1317943"/>
            <a:ext cx="12684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90" name="Graphic 7">
            <a:extLst>
              <a:ext uri="{FF2B5EF4-FFF2-40B4-BE49-F238E27FC236}">
                <a16:creationId xmlns:a16="http://schemas.microsoft.com/office/drawing/2014/main" id="{6781E505-24C5-0242-AD60-2045927FB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18" y="882495"/>
            <a:ext cx="4572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91" name="Graphic 9">
            <a:extLst>
              <a:ext uri="{FF2B5EF4-FFF2-40B4-BE49-F238E27FC236}">
                <a16:creationId xmlns:a16="http://schemas.microsoft.com/office/drawing/2014/main" id="{AF55C09B-3838-8444-8C6A-CB2FC546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921" y="803593"/>
            <a:ext cx="4572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92" name="Graphic 14">
            <a:extLst>
              <a:ext uri="{FF2B5EF4-FFF2-40B4-BE49-F238E27FC236}">
                <a16:creationId xmlns:a16="http://schemas.microsoft.com/office/drawing/2014/main" id="{48CAA50B-FFCA-B343-B3DB-5D85BBB2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586" y="158004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17">
            <a:extLst>
              <a:ext uri="{FF2B5EF4-FFF2-40B4-BE49-F238E27FC236}">
                <a16:creationId xmlns:a16="http://schemas.microsoft.com/office/drawing/2014/main" id="{B21B941F-6758-5A42-91CA-83AC54F54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3986" y="2342045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pic>
        <p:nvPicPr>
          <p:cNvPr id="94" name="Graphic 7">
            <a:extLst>
              <a:ext uri="{FF2B5EF4-FFF2-40B4-BE49-F238E27FC236}">
                <a16:creationId xmlns:a16="http://schemas.microsoft.com/office/drawing/2014/main" id="{E3BEFB4E-80AE-F14D-817F-B9B2EDB1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867" y="15493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10">
            <a:extLst>
              <a:ext uri="{FF2B5EF4-FFF2-40B4-BE49-F238E27FC236}">
                <a16:creationId xmlns:a16="http://schemas.microsoft.com/office/drawing/2014/main" id="{1332D795-92A4-BF46-84BB-13A2F042E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5805" y="2309755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QuickSight</a:t>
            </a:r>
          </a:p>
        </p:txBody>
      </p:sp>
      <p:pic>
        <p:nvPicPr>
          <p:cNvPr id="96" name="Graphic 10">
            <a:extLst>
              <a:ext uri="{FF2B5EF4-FFF2-40B4-BE49-F238E27FC236}">
                <a16:creationId xmlns:a16="http://schemas.microsoft.com/office/drawing/2014/main" id="{ADFB0405-C812-0C4E-9EF5-F3FA8526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21" y="291677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20">
            <a:extLst>
              <a:ext uri="{FF2B5EF4-FFF2-40B4-BE49-F238E27FC236}">
                <a16:creationId xmlns:a16="http://schemas.microsoft.com/office/drawing/2014/main" id="{FBCCD83D-ADFD-D449-B320-0543946CA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696" y="3677977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* Update partitions</a:t>
            </a:r>
          </a:p>
        </p:txBody>
      </p:sp>
      <p:pic>
        <p:nvPicPr>
          <p:cNvPr id="98" name="Graphic 22">
            <a:extLst>
              <a:ext uri="{FF2B5EF4-FFF2-40B4-BE49-F238E27FC236}">
                <a16:creationId xmlns:a16="http://schemas.microsoft.com/office/drawing/2014/main" id="{94158436-056C-2B4A-8626-1994D750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337" y="30251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15">
            <a:extLst>
              <a:ext uri="{FF2B5EF4-FFF2-40B4-BE49-F238E27FC236}">
                <a16:creationId xmlns:a16="http://schemas.microsoft.com/office/drawing/2014/main" id="{346086B9-58F3-9742-B8AA-539A4E0E7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2962" y="3787114"/>
            <a:ext cx="2201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SageMaker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* Custom model</a:t>
            </a:r>
          </a:p>
        </p:txBody>
      </p:sp>
      <p:pic>
        <p:nvPicPr>
          <p:cNvPr id="100" name="Graphic 10">
            <a:extLst>
              <a:ext uri="{FF2B5EF4-FFF2-40B4-BE49-F238E27FC236}">
                <a16:creationId xmlns:a16="http://schemas.microsoft.com/office/drawing/2014/main" id="{F29B049A-CBCD-7042-86BD-CC26CFCBD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839" y="51233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20">
            <a:extLst>
              <a:ext uri="{FF2B5EF4-FFF2-40B4-BE49-F238E27FC236}">
                <a16:creationId xmlns:a16="http://schemas.microsoft.com/office/drawing/2014/main" id="{A8CBAF4D-52F3-6840-9CA3-F5EFF70A4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14" y="5884529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*Detect anomalies</a:t>
            </a:r>
          </a:p>
        </p:txBody>
      </p:sp>
      <p:sp>
        <p:nvSpPr>
          <p:cNvPr id="103" name="TextBox 11">
            <a:extLst>
              <a:ext uri="{FF2B5EF4-FFF2-40B4-BE49-F238E27FC236}">
                <a16:creationId xmlns:a16="http://schemas.microsoft.com/office/drawing/2014/main" id="{267A20D3-BE1A-9B44-8E73-C33890F7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2531" y="4538369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SSO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5F949D3A-B925-0E41-A44B-51A56673EBDC}"/>
              </a:ext>
            </a:extLst>
          </p:cNvPr>
          <p:cNvCxnSpPr>
            <a:cxnSpLocks/>
          </p:cNvCxnSpPr>
          <p:nvPr/>
        </p:nvCxnSpPr>
        <p:spPr>
          <a:xfrm flipV="1">
            <a:off x="4596513" y="1961836"/>
            <a:ext cx="1211824" cy="1668151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70FEAB4-AD7B-3B49-9DC2-868638F78033}"/>
              </a:ext>
            </a:extLst>
          </p:cNvPr>
          <p:cNvCxnSpPr>
            <a:cxnSpLocks/>
          </p:cNvCxnSpPr>
          <p:nvPr/>
        </p:nvCxnSpPr>
        <p:spPr>
          <a:xfrm flipV="1">
            <a:off x="6635768" y="1968545"/>
            <a:ext cx="1200758" cy="180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AFF9B42-D475-D848-8D66-4EBD10D20FEB}"/>
              </a:ext>
            </a:extLst>
          </p:cNvPr>
          <p:cNvCxnSpPr>
            <a:cxnSpLocks/>
          </p:cNvCxnSpPr>
          <p:nvPr/>
        </p:nvCxnSpPr>
        <p:spPr>
          <a:xfrm flipV="1">
            <a:off x="8652820" y="1959243"/>
            <a:ext cx="1200758" cy="180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539B60-86BA-BB4A-A1F0-31091C90594A}"/>
              </a:ext>
            </a:extLst>
          </p:cNvPr>
          <p:cNvCxnSpPr>
            <a:cxnSpLocks/>
            <a:endCxn id="89" idx="2"/>
          </p:cNvCxnSpPr>
          <p:nvPr/>
        </p:nvCxnSpPr>
        <p:spPr>
          <a:xfrm flipH="1" flipV="1">
            <a:off x="9266315" y="1748830"/>
            <a:ext cx="7982" cy="110353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237FA2-0080-8C4A-B6FE-08397DCD5885}"/>
              </a:ext>
            </a:extLst>
          </p:cNvPr>
          <p:cNvCxnSpPr>
            <a:cxnSpLocks/>
          </p:cNvCxnSpPr>
          <p:nvPr/>
        </p:nvCxnSpPr>
        <p:spPr>
          <a:xfrm flipV="1">
            <a:off x="10699560" y="1954419"/>
            <a:ext cx="1200758" cy="180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890CE6-81BF-BD44-904F-0F0502D19B78}"/>
              </a:ext>
            </a:extLst>
          </p:cNvPr>
          <p:cNvCxnSpPr>
            <a:cxnSpLocks/>
          </p:cNvCxnSpPr>
          <p:nvPr/>
        </p:nvCxnSpPr>
        <p:spPr>
          <a:xfrm>
            <a:off x="6637322" y="5539003"/>
            <a:ext cx="1105765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1F4D093-8F32-424D-904D-176DF9A079A0}"/>
              </a:ext>
            </a:extLst>
          </p:cNvPr>
          <p:cNvCxnSpPr>
            <a:cxnSpLocks/>
            <a:stCxn id="100" idx="0"/>
          </p:cNvCxnSpPr>
          <p:nvPr/>
        </p:nvCxnSpPr>
        <p:spPr>
          <a:xfrm flipH="1" flipV="1">
            <a:off x="6226659" y="2805297"/>
            <a:ext cx="180" cy="2318026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A536D6E-DE7D-5841-9890-A8AA2B0A50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2151" y="6886281"/>
            <a:ext cx="761999" cy="826576"/>
          </a:xfrm>
          <a:prstGeom prst="rect">
            <a:avLst/>
          </a:prstGeom>
        </p:spPr>
      </p:pic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7B210FAF-95E3-244F-B218-C0AFCCF33780}"/>
              </a:ext>
            </a:extLst>
          </p:cNvPr>
          <p:cNvCxnSpPr>
            <a:cxnSpLocks/>
            <a:stCxn id="100" idx="1"/>
            <a:endCxn id="82" idx="0"/>
          </p:cNvCxnSpPr>
          <p:nvPr/>
        </p:nvCxnSpPr>
        <p:spPr>
          <a:xfrm rot="10800000" flipV="1">
            <a:off x="4149641" y="5504322"/>
            <a:ext cx="1696198" cy="1500793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5">
            <a:extLst>
              <a:ext uri="{FF2B5EF4-FFF2-40B4-BE49-F238E27FC236}">
                <a16:creationId xmlns:a16="http://schemas.microsoft.com/office/drawing/2014/main" id="{7AF6D5DB-D61F-9347-A984-E3063CCDE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2123" y="7768703"/>
            <a:ext cx="2201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Grafana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FB536FE-FFC4-AF45-A4E8-EB35EEE7F0F1}"/>
              </a:ext>
            </a:extLst>
          </p:cNvPr>
          <p:cNvCxnSpPr>
            <a:cxnSpLocks/>
          </p:cNvCxnSpPr>
          <p:nvPr/>
        </p:nvCxnSpPr>
        <p:spPr>
          <a:xfrm>
            <a:off x="4604532" y="7386922"/>
            <a:ext cx="2804886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CE1B3639-A627-964F-8489-DB9CE41AE4A9}"/>
              </a:ext>
            </a:extLst>
          </p:cNvPr>
          <p:cNvCxnSpPr>
            <a:cxnSpLocks/>
            <a:stCxn id="100" idx="0"/>
            <a:endCxn id="98" idx="1"/>
          </p:cNvCxnSpPr>
          <p:nvPr/>
        </p:nvCxnSpPr>
        <p:spPr>
          <a:xfrm rot="5400000" flipH="1" flipV="1">
            <a:off x="5818484" y="3814470"/>
            <a:ext cx="1717209" cy="900498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phic 24">
            <a:extLst>
              <a:ext uri="{FF2B5EF4-FFF2-40B4-BE49-F238E27FC236}">
                <a16:creationId xmlns:a16="http://schemas.microsoft.com/office/drawing/2014/main" id="{CFB9AB9C-4A4C-AC4B-A5FF-D3D9A80D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70" y="511737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" name="TextBox 9">
            <a:extLst>
              <a:ext uri="{FF2B5EF4-FFF2-40B4-BE49-F238E27FC236}">
                <a16:creationId xmlns:a16="http://schemas.microsoft.com/office/drawing/2014/main" id="{C3CD4540-5D6A-BF49-B2AD-5D90649F4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220" y="5880957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Notification Service (Amazon SNS)</a:t>
            </a:r>
          </a:p>
        </p:txBody>
      </p:sp>
      <p:pic>
        <p:nvPicPr>
          <p:cNvPr id="143" name="Graphic 23">
            <a:extLst>
              <a:ext uri="{FF2B5EF4-FFF2-40B4-BE49-F238E27FC236}">
                <a16:creationId xmlns:a16="http://schemas.microsoft.com/office/drawing/2014/main" id="{3F86E7BF-28ED-7041-89F8-134DDDE73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 flipH="1">
            <a:off x="13735967" y="390102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TextBox 40">
            <a:extLst>
              <a:ext uri="{FF2B5EF4-FFF2-40B4-BE49-F238E27FC236}">
                <a16:creationId xmlns:a16="http://schemas.microsoft.com/office/drawing/2014/main" id="{D3AF9AFF-B6C1-124B-B162-DE4695D47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342" y="4472520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41B3F22-6E42-CB4E-A0B1-9902A6E60ACB}"/>
              </a:ext>
            </a:extLst>
          </p:cNvPr>
          <p:cNvCxnSpPr>
            <a:cxnSpLocks/>
          </p:cNvCxnSpPr>
          <p:nvPr/>
        </p:nvCxnSpPr>
        <p:spPr>
          <a:xfrm flipH="1" flipV="1">
            <a:off x="12308814" y="2619044"/>
            <a:ext cx="7982" cy="110353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D098353-8B58-A945-8863-64C66DF5A2AB}"/>
              </a:ext>
            </a:extLst>
          </p:cNvPr>
          <p:cNvCxnSpPr>
            <a:cxnSpLocks/>
          </p:cNvCxnSpPr>
          <p:nvPr/>
        </p:nvCxnSpPr>
        <p:spPr>
          <a:xfrm flipH="1">
            <a:off x="12761423" y="4135970"/>
            <a:ext cx="854215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>
            <a:extLst>
              <a:ext uri="{FF2B5EF4-FFF2-40B4-BE49-F238E27FC236}">
                <a16:creationId xmlns:a16="http://schemas.microsoft.com/office/drawing/2014/main" id="{B118420C-5AB1-5346-98B5-418E33F8207D}"/>
              </a:ext>
            </a:extLst>
          </p:cNvPr>
          <p:cNvCxnSpPr>
            <a:cxnSpLocks/>
            <a:stCxn id="143" idx="1"/>
          </p:cNvCxnSpPr>
          <p:nvPr/>
        </p:nvCxnSpPr>
        <p:spPr>
          <a:xfrm flipH="1">
            <a:off x="8534575" y="4135970"/>
            <a:ext cx="5671292" cy="3250145"/>
          </a:xfrm>
          <a:prstGeom prst="bentConnector3">
            <a:avLst>
              <a:gd name="adj1" fmla="val -4031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3C09D6ED-7BEE-A340-A8EA-7ACBD70D99E8}"/>
              </a:ext>
            </a:extLst>
          </p:cNvPr>
          <p:cNvCxnSpPr>
            <a:cxnSpLocks/>
            <a:stCxn id="141" idx="3"/>
            <a:endCxn id="143" idx="2"/>
          </p:cNvCxnSpPr>
          <p:nvPr/>
        </p:nvCxnSpPr>
        <p:spPr>
          <a:xfrm flipV="1">
            <a:off x="8534570" y="4370920"/>
            <a:ext cx="5436347" cy="1127450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Graphic 24">
            <a:extLst>
              <a:ext uri="{FF2B5EF4-FFF2-40B4-BE49-F238E27FC236}">
                <a16:creationId xmlns:a16="http://schemas.microsoft.com/office/drawing/2014/main" id="{9694EDAE-CB40-6245-BAAA-20D104B8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3" y="2033772"/>
            <a:ext cx="771525" cy="7715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4" name="TextBox 25">
            <a:extLst>
              <a:ext uri="{FF2B5EF4-FFF2-40B4-BE49-F238E27FC236}">
                <a16:creationId xmlns:a16="http://schemas.microsoft.com/office/drawing/2014/main" id="{9E2BF1D7-2D38-6B47-A278-82760C13F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26" y="2864035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HVAC Client</a:t>
            </a:r>
          </a:p>
        </p:txBody>
      </p:sp>
      <p:pic>
        <p:nvPicPr>
          <p:cNvPr id="235" name="Graphic 24">
            <a:extLst>
              <a:ext uri="{FF2B5EF4-FFF2-40B4-BE49-F238E27FC236}">
                <a16:creationId xmlns:a16="http://schemas.microsoft.com/office/drawing/2014/main" id="{FC06602A-D699-B041-A3AA-1C607B0D6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3" y="3956571"/>
            <a:ext cx="771525" cy="7715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6" name="TextBox 25">
            <a:extLst>
              <a:ext uri="{FF2B5EF4-FFF2-40B4-BE49-F238E27FC236}">
                <a16:creationId xmlns:a16="http://schemas.microsoft.com/office/drawing/2014/main" id="{3F4D9CC2-2CAA-C449-9109-1D4775B7E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96" y="4786834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HVAC Client</a:t>
            </a:r>
          </a:p>
        </p:txBody>
      </p:sp>
      <p:pic>
        <p:nvPicPr>
          <p:cNvPr id="237" name="Graphic 24">
            <a:extLst>
              <a:ext uri="{FF2B5EF4-FFF2-40B4-BE49-F238E27FC236}">
                <a16:creationId xmlns:a16="http://schemas.microsoft.com/office/drawing/2014/main" id="{AB17DA88-C611-6E4D-84A3-2B7ED0DD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1" y="5879370"/>
            <a:ext cx="771525" cy="7715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8" name="TextBox 25">
            <a:extLst>
              <a:ext uri="{FF2B5EF4-FFF2-40B4-BE49-F238E27FC236}">
                <a16:creationId xmlns:a16="http://schemas.microsoft.com/office/drawing/2014/main" id="{598CF233-EE3A-1940-8A3F-1619363B5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84" y="6709633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HVAC Client</a:t>
            </a:r>
          </a:p>
        </p:txBody>
      </p:sp>
      <p:cxnSp>
        <p:nvCxnSpPr>
          <p:cNvPr id="240" name="Elbow Connector 239">
            <a:extLst>
              <a:ext uri="{FF2B5EF4-FFF2-40B4-BE49-F238E27FC236}">
                <a16:creationId xmlns:a16="http://schemas.microsoft.com/office/drawing/2014/main" id="{4870BD1A-E0A0-3243-938E-1CB6A542AE81}"/>
              </a:ext>
            </a:extLst>
          </p:cNvPr>
          <p:cNvCxnSpPr>
            <a:cxnSpLocks/>
            <a:stCxn id="233" idx="3"/>
            <a:endCxn id="80" idx="1"/>
          </p:cNvCxnSpPr>
          <p:nvPr/>
        </p:nvCxnSpPr>
        <p:spPr>
          <a:xfrm>
            <a:off x="1196058" y="2419535"/>
            <a:ext cx="2643988" cy="1190469"/>
          </a:xfrm>
          <a:prstGeom prst="bentConnector3">
            <a:avLst>
              <a:gd name="adj1" fmla="val 4957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Elbow Connector 240">
            <a:extLst>
              <a:ext uri="{FF2B5EF4-FFF2-40B4-BE49-F238E27FC236}">
                <a16:creationId xmlns:a16="http://schemas.microsoft.com/office/drawing/2014/main" id="{C8CDBCD8-636B-C048-BED5-B2DD469B3A8C}"/>
              </a:ext>
            </a:extLst>
          </p:cNvPr>
          <p:cNvCxnSpPr>
            <a:cxnSpLocks/>
            <a:stCxn id="235" idx="3"/>
            <a:endCxn id="80" idx="1"/>
          </p:cNvCxnSpPr>
          <p:nvPr/>
        </p:nvCxnSpPr>
        <p:spPr>
          <a:xfrm flipV="1">
            <a:off x="1180928" y="3610004"/>
            <a:ext cx="2659118" cy="732330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Elbow Connector 242">
            <a:extLst>
              <a:ext uri="{FF2B5EF4-FFF2-40B4-BE49-F238E27FC236}">
                <a16:creationId xmlns:a16="http://schemas.microsoft.com/office/drawing/2014/main" id="{6D42D22A-C32E-1249-825A-1D5BF05590D0}"/>
              </a:ext>
            </a:extLst>
          </p:cNvPr>
          <p:cNvCxnSpPr>
            <a:cxnSpLocks/>
            <a:stCxn id="237" idx="3"/>
            <a:endCxn id="80" idx="1"/>
          </p:cNvCxnSpPr>
          <p:nvPr/>
        </p:nvCxnSpPr>
        <p:spPr>
          <a:xfrm flipV="1">
            <a:off x="1202416" y="3610004"/>
            <a:ext cx="2637630" cy="2655129"/>
          </a:xfrm>
          <a:prstGeom prst="bentConnector3">
            <a:avLst>
              <a:gd name="adj1" fmla="val 4957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>
            <a:extLst>
              <a:ext uri="{FF2B5EF4-FFF2-40B4-BE49-F238E27FC236}">
                <a16:creationId xmlns:a16="http://schemas.microsoft.com/office/drawing/2014/main" id="{2AE84B07-24D8-164B-B6B7-7918BBD8E648}"/>
              </a:ext>
            </a:extLst>
          </p:cNvPr>
          <p:cNvCxnSpPr>
            <a:cxnSpLocks/>
            <a:stCxn id="233" idx="3"/>
            <a:endCxn id="82" idx="1"/>
          </p:cNvCxnSpPr>
          <p:nvPr/>
        </p:nvCxnSpPr>
        <p:spPr>
          <a:xfrm>
            <a:off x="1196058" y="2419535"/>
            <a:ext cx="2572583" cy="4966581"/>
          </a:xfrm>
          <a:prstGeom prst="bentConnector3">
            <a:avLst>
              <a:gd name="adj1" fmla="val 513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5EA4D75-C9E3-D649-B812-066A1A688C78}"/>
              </a:ext>
            </a:extLst>
          </p:cNvPr>
          <p:cNvSpPr/>
          <p:nvPr/>
        </p:nvSpPr>
        <p:spPr>
          <a:xfrm>
            <a:off x="3134582" y="725537"/>
            <a:ext cx="11372910" cy="7325646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246" name="Graphic 97">
            <a:extLst>
              <a:ext uri="{FF2B5EF4-FFF2-40B4-BE49-F238E27FC236}">
                <a16:creationId xmlns:a16="http://schemas.microsoft.com/office/drawing/2014/main" id="{6EEA311A-537A-744B-AD5C-17E8572B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82" y="739683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" name="Rectangle 246">
            <a:extLst>
              <a:ext uri="{FF2B5EF4-FFF2-40B4-BE49-F238E27FC236}">
                <a16:creationId xmlns:a16="http://schemas.microsoft.com/office/drawing/2014/main" id="{8B696CA3-B599-7E4E-B7C7-882F000F4C53}"/>
              </a:ext>
            </a:extLst>
          </p:cNvPr>
          <p:cNvSpPr/>
          <p:nvPr/>
        </p:nvSpPr>
        <p:spPr>
          <a:xfrm>
            <a:off x="148679" y="905498"/>
            <a:ext cx="1765300" cy="7045322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248" name="Graphic 104">
            <a:extLst>
              <a:ext uri="{FF2B5EF4-FFF2-40B4-BE49-F238E27FC236}">
                <a16:creationId xmlns:a16="http://schemas.microsoft.com/office/drawing/2014/main" id="{DBF97FE2-4C08-6F46-B682-5825A6880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9" y="90549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Graphic 10">
            <a:extLst>
              <a:ext uri="{FF2B5EF4-FFF2-40B4-BE49-F238E27FC236}">
                <a16:creationId xmlns:a16="http://schemas.microsoft.com/office/drawing/2014/main" id="{587FE9AB-4C85-6F46-A7CA-0E285F067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231" y="11610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TextBox 20">
            <a:extLst>
              <a:ext uri="{FF2B5EF4-FFF2-40B4-BE49-F238E27FC236}">
                <a16:creationId xmlns:a16="http://schemas.microsoft.com/office/drawing/2014/main" id="{500D59D3-31A6-5449-BB69-03FA8047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406" y="192229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Lambda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* Data Transformation</a:t>
            </a: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BC9A9410-0FFC-054B-B806-87144F15E1FB}"/>
              </a:ext>
            </a:extLst>
          </p:cNvPr>
          <p:cNvCxnSpPr>
            <a:cxnSpLocks/>
            <a:endCxn id="250" idx="2"/>
          </p:cNvCxnSpPr>
          <p:nvPr/>
        </p:nvCxnSpPr>
        <p:spPr>
          <a:xfrm flipH="1" flipV="1">
            <a:off x="4217581" y="2383960"/>
            <a:ext cx="12730" cy="75456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">
            <a:extLst>
              <a:ext uri="{FF2B5EF4-FFF2-40B4-BE49-F238E27FC236}">
                <a16:creationId xmlns:a16="http://schemas.microsoft.com/office/drawing/2014/main" id="{D65B7C35-C005-354F-B7A6-B33ADD9C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073" y="37609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99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D66C4-F732-2048-B26B-CFD33FF8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BED6F26-5A76-304E-AC22-0B35FF25E22B}"/>
              </a:ext>
            </a:extLst>
          </p:cNvPr>
          <p:cNvSpPr txBox="1">
            <a:spLocks/>
          </p:cNvSpPr>
          <p:nvPr/>
        </p:nvSpPr>
        <p:spPr>
          <a:xfrm>
            <a:off x="548641" y="1645919"/>
            <a:ext cx="4770492" cy="6282597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Insights into the daily ops. of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Improve response time and increase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Increase lifetime of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Consume energy more efficiently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5E2F2-7917-654F-B90B-2027F7CEB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428009" y="1088019"/>
            <a:ext cx="4143347" cy="3113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24CD4-E3F1-E04D-B489-62CF82DF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28" y="4415883"/>
            <a:ext cx="5523843" cy="28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0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D66C4-F732-2048-B26B-CFD33FF8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Analysis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BED6F26-5A76-304E-AC22-0B35FF25E22B}"/>
              </a:ext>
            </a:extLst>
          </p:cNvPr>
          <p:cNvSpPr txBox="1">
            <a:spLocks/>
          </p:cNvSpPr>
          <p:nvPr/>
        </p:nvSpPr>
        <p:spPr>
          <a:xfrm>
            <a:off x="375410" y="7236552"/>
            <a:ext cx="10238630" cy="1102614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1) Assuming data is recorded every 5 minutes</a:t>
            </a:r>
          </a:p>
          <a:p>
            <a:r>
              <a:rPr lang="en-US" sz="1200" dirty="0"/>
              <a:t>2) Assuming</a:t>
            </a:r>
            <a:r>
              <a:rPr lang="es-ES" sz="1200" dirty="0"/>
              <a:t> 35 GB of data per </a:t>
            </a:r>
            <a:r>
              <a:rPr lang="en-US" sz="1200" dirty="0"/>
              <a:t>month</a:t>
            </a:r>
            <a:r>
              <a:rPr lang="es-ES" sz="1200" dirty="0"/>
              <a:t>: </a:t>
            </a:r>
            <a:r>
              <a:rPr lang="en-US" sz="1200" dirty="0"/>
              <a:t>Largest object is 1KB (5 KB) * 800 * 12 * 24 * 30 = 34.5 GB/Month.</a:t>
            </a:r>
          </a:p>
          <a:p>
            <a:r>
              <a:rPr lang="en-US" sz="1200" dirty="0"/>
              <a:t>3) Configuring lifecycle policies</a:t>
            </a:r>
          </a:p>
          <a:p>
            <a:r>
              <a:rPr lang="en-US" sz="1200" dirty="0"/>
              <a:t>4) 7 days of data in-memory and 1 month of magnetic storage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AEA70A-5281-8B4F-B466-0AA05588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810256"/>
              </p:ext>
            </p:extLst>
          </p:nvPr>
        </p:nvGraphicFramePr>
        <p:xfrm>
          <a:off x="375410" y="1102614"/>
          <a:ext cx="13950189" cy="5985232"/>
        </p:xfrm>
        <a:graphic>
          <a:graphicData uri="http://schemas.openxmlformats.org/drawingml/2006/table">
            <a:tbl>
              <a:tblPr/>
              <a:tblGrid>
                <a:gridCol w="4078010">
                  <a:extLst>
                    <a:ext uri="{9D8B030D-6E8A-4147-A177-3AD203B41FA5}">
                      <a16:colId xmlns:a16="http://schemas.microsoft.com/office/drawing/2014/main" val="3873252178"/>
                    </a:ext>
                  </a:extLst>
                </a:gridCol>
                <a:gridCol w="3272355">
                  <a:extLst>
                    <a:ext uri="{9D8B030D-6E8A-4147-A177-3AD203B41FA5}">
                      <a16:colId xmlns:a16="http://schemas.microsoft.com/office/drawing/2014/main" val="1399582803"/>
                    </a:ext>
                  </a:extLst>
                </a:gridCol>
                <a:gridCol w="2979785">
                  <a:extLst>
                    <a:ext uri="{9D8B030D-6E8A-4147-A177-3AD203B41FA5}">
                      <a16:colId xmlns:a16="http://schemas.microsoft.com/office/drawing/2014/main" val="2485117813"/>
                    </a:ext>
                  </a:extLst>
                </a:gridCol>
                <a:gridCol w="3620039">
                  <a:extLst>
                    <a:ext uri="{9D8B030D-6E8A-4147-A177-3AD203B41FA5}">
                      <a16:colId xmlns:a16="http://schemas.microsoft.com/office/drawing/2014/main" val="239061769"/>
                    </a:ext>
                  </a:extLst>
                </a:gridCol>
              </a:tblGrid>
              <a:tr h="368094">
                <a:tc>
                  <a:txBody>
                    <a:bodyPr/>
                    <a:lstStyle/>
                    <a:p>
                      <a:pPr algn="l"/>
                      <a:endParaRPr lang="en-US" sz="2000" noProof="0">
                        <a:effectLst/>
                      </a:endParaRPr>
                    </a:p>
                  </a:txBody>
                  <a:tcPr marL="63465" marR="63465" marT="31732" marB="317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>
                          <a:effectLst/>
                        </a:rPr>
                        <a:t>Region</a:t>
                      </a:r>
                    </a:p>
                  </a:txBody>
                  <a:tcPr marL="63465" marR="63465" marT="31732" marB="31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/>
                        <a:t>Oregon</a:t>
                      </a:r>
                      <a:r>
                        <a:rPr lang="en-US" sz="2000" noProof="0"/>
                        <a:t> (us-west-2)</a:t>
                      </a:r>
                    </a:p>
                  </a:txBody>
                  <a:tcPr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noProof="0">
                        <a:effectLst/>
                      </a:endParaRPr>
                    </a:p>
                  </a:txBody>
                  <a:tcPr marL="63465" marR="63465" marT="31732" marB="31732" anchor="ctr"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109617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algn="l"/>
                      <a:endParaRPr lang="en-US" sz="2000" noProof="0">
                        <a:effectLst/>
                      </a:endParaRPr>
                    </a:p>
                  </a:txBody>
                  <a:tcPr marL="63465" marR="63465" marT="31732" marB="317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>
                          <a:effectLst/>
                        </a:rPr>
                        <a:t>Service</a:t>
                      </a:r>
                    </a:p>
                  </a:txBody>
                  <a:tcPr marL="63465" marR="63465" marT="31732" marB="317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>
                          <a:effectLst/>
                        </a:rPr>
                        <a:t>Usage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noProof="0">
                          <a:effectLst/>
                        </a:rPr>
                        <a:t>$ Year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88687"/>
                  </a:ext>
                </a:extLst>
              </a:tr>
              <a:tr h="67272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Store sensor records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Amazon S3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35 GB/month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53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759264"/>
                  </a:ext>
                </a:extLst>
              </a:tr>
              <a:tr h="97735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Pre-process records/send notifications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AWS Lambda 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3 req/record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2000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642805"/>
                  </a:ext>
                </a:extLst>
              </a:tr>
              <a:tr h="67272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Time series data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Amazon Timestream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 insert/record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515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78999"/>
                  </a:ext>
                </a:extLst>
              </a:tr>
              <a:tr h="67272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Stream data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Amazon Kinesis Firehose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 insert/record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808096"/>
                  </a:ext>
                </a:extLst>
              </a:tr>
              <a:tr h="60965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Time series visuals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Grafana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2 licenses/month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68157"/>
                  </a:ext>
                </a:extLst>
              </a:tr>
              <a:tr h="60965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BI dashboards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Quicksight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50 readers/month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1320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150966"/>
                  </a:ext>
                </a:extLst>
              </a:tr>
              <a:tr h="609654">
                <a:tc>
                  <a:txBody>
                    <a:bodyPr/>
                    <a:lstStyle/>
                    <a:p>
                      <a:pPr algn="r"/>
                      <a:r>
                        <a:rPr lang="en-US" sz="2000" b="1" noProof="0">
                          <a:effectLst/>
                        </a:rPr>
                        <a:t>Anomaly detection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i="1" noProof="0">
                          <a:effectLst/>
                        </a:rPr>
                        <a:t>Amazon SageMaker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 instance/month</a:t>
                      </a:r>
                    </a:p>
                  </a:txBody>
                  <a:tcPr marL="63465" marR="63465" marT="31732" marB="31732"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>
                          <a:effectLst/>
                        </a:rPr>
                        <a:t>1080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289585"/>
                  </a:ext>
                </a:extLst>
              </a:tr>
              <a:tr h="368094">
                <a:tc>
                  <a:txBody>
                    <a:bodyPr/>
                    <a:lstStyle/>
                    <a:p>
                      <a:pPr algn="r"/>
                      <a:endParaRPr lang="en-US" sz="2000" noProof="0">
                        <a:effectLst/>
                      </a:endParaRPr>
                    </a:p>
                  </a:txBody>
                  <a:tcPr marL="63465" marR="63465" marT="31732" marB="317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noProof="0">
                        <a:effectLst/>
                      </a:endParaRPr>
                    </a:p>
                  </a:txBody>
                  <a:tcPr marL="63465" marR="63465" marT="31732" marB="31732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b="0" noProof="0">
                        <a:effectLst/>
                      </a:endParaRPr>
                    </a:p>
                  </a:txBody>
                  <a:tcPr marL="63465" marR="63465" marT="31732" marB="317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effectLst/>
                        </a:rPr>
                        <a:t>5000 USD / Year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1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09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D66C4-F732-2048-B26B-CFD33FF8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Analysis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BED6F26-5A76-304E-AC22-0B35FF25E22B}"/>
              </a:ext>
            </a:extLst>
          </p:cNvPr>
          <p:cNvSpPr txBox="1">
            <a:spLocks/>
          </p:cNvSpPr>
          <p:nvPr/>
        </p:nvSpPr>
        <p:spPr>
          <a:xfrm>
            <a:off x="548641" y="1645919"/>
            <a:ext cx="13794376" cy="6282597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Data per month: Largest object is 1KB (5 KB) * 800 * 12 * 24 * 30 = 34.5 GB/Month.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Firehose: 1 USD/Month per 800 sensors every 5 minutes. 12 USD per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S3: 1 USD/Month per 800 sensors every 5 minutes. 21*2 + 11 = 53 USD per year 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/>
              <a:t>1K per 5 min. 8640 per Month. 104,000 per year = 40 USD per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Glue: Costs are negligible for data catalog and crawlers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Athena: 5.00 per TB scaned. We used partitions and compression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Quicksight (50 readers): 110 per month. 1320 USD per year </a:t>
            </a:r>
          </a:p>
        </p:txBody>
      </p:sp>
    </p:spTree>
    <p:extLst>
      <p:ext uri="{BB962C8B-B14F-4D97-AF65-F5344CB8AC3E}">
        <p14:creationId xmlns:p14="http://schemas.microsoft.com/office/powerpoint/2010/main" val="17311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D66C4-F732-2048-B26B-CFD33FF8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83898"/>
            <a:ext cx="13514832" cy="904122"/>
          </a:xfrm>
        </p:spPr>
        <p:txBody>
          <a:bodyPr/>
          <a:lstStyle/>
          <a:p>
            <a:r>
              <a:rPr lang="en-US"/>
              <a:t>Cost Analysis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BED6F26-5A76-304E-AC22-0B35FF25E22B}"/>
              </a:ext>
            </a:extLst>
          </p:cNvPr>
          <p:cNvSpPr txBox="1">
            <a:spLocks/>
          </p:cNvSpPr>
          <p:nvPr/>
        </p:nvSpPr>
        <p:spPr>
          <a:xfrm>
            <a:off x="548641" y="1645919"/>
            <a:ext cx="13794376" cy="6282597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Lambda (only PoC): 90,000ms every 5 min. 20 USD per year. 2000 USD per year for 800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Timestream: 7 GB in Memory = 504 USD/Year, 28 Gb Magnetic = 10 USD/Year,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Sagemaker Inference: 90 USD/Month. 1080 USD/Year.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SNS: Costs are negligible (2 USD per 100000 notifications)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Cognito: Costs are negligible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Grafana: </a:t>
            </a:r>
          </a:p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280DA1B-534B-1F4C-90DE-9D549D358909}"/>
              </a:ext>
            </a:extLst>
          </p:cNvPr>
          <p:cNvSpPr txBox="1">
            <a:spLocks/>
          </p:cNvSpPr>
          <p:nvPr/>
        </p:nvSpPr>
        <p:spPr>
          <a:xfrm>
            <a:off x="2887175" y="6567779"/>
            <a:ext cx="9117307" cy="969735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Total: 5000 USD per year for 800 sensors </a:t>
            </a:r>
          </a:p>
        </p:txBody>
      </p:sp>
    </p:spTree>
    <p:extLst>
      <p:ext uri="{BB962C8B-B14F-4D97-AF65-F5344CB8AC3E}">
        <p14:creationId xmlns:p14="http://schemas.microsoft.com/office/powerpoint/2010/main" val="428256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A2C7B-D613-1B4F-A4AC-F6674700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C0B99-E0FB-F14A-A7FE-E26B972A5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466808"/>
            <a:ext cx="13510260" cy="22174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Transfer to your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Integration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B7EA9A-6002-6F47-855F-2A3E2CF9E7A1}"/>
              </a:ext>
            </a:extLst>
          </p:cNvPr>
          <p:cNvGrpSpPr/>
          <p:nvPr/>
        </p:nvGrpSpPr>
        <p:grpSpPr>
          <a:xfrm>
            <a:off x="3051680" y="1310549"/>
            <a:ext cx="2852720" cy="2174031"/>
            <a:chOff x="2852178" y="1094420"/>
            <a:chExt cx="2852720" cy="2174031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E7847927-7562-D746-9DCD-52358BDF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75580" y="1094420"/>
              <a:ext cx="1605917" cy="1605917"/>
            </a:xfrm>
            <a:prstGeom prst="rect">
              <a:avLst/>
            </a:prstGeom>
          </p:spPr>
        </p:pic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1BF09E76-D65D-0B45-80AC-69B21D6873A4}"/>
                </a:ext>
              </a:extLst>
            </p:cNvPr>
            <p:cNvSpPr txBox="1">
              <a:spLocks/>
            </p:cNvSpPr>
            <p:nvPr/>
          </p:nvSpPr>
          <p:spPr>
            <a:xfrm>
              <a:off x="2852178" y="2741642"/>
              <a:ext cx="2852720" cy="526809"/>
            </a:xfrm>
            <a:prstGeom prst="rect">
              <a:avLst/>
            </a:prstGeom>
          </p:spPr>
          <p:txBody>
            <a:bodyPr/>
            <a:lstStyle>
              <a:lvl1pPr marL="0" indent="0" algn="l" defTabSz="731520" rtl="0" eaLnBrk="1" latinLnBrk="0" hangingPunct="1">
                <a:spcBef>
                  <a:spcPct val="20000"/>
                </a:spcBef>
                <a:buFontTx/>
                <a:buNone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1pPr>
              <a:lvl2pPr marL="1188720" indent="-45720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2pPr>
              <a:lvl3pPr marL="18288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6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3pPr>
              <a:lvl4pPr marL="2560320" indent="-365760" algn="l" defTabSz="731520" rtl="0" eaLnBrk="1" latinLnBrk="0" hangingPunct="1">
                <a:spcBef>
                  <a:spcPct val="20000"/>
                </a:spcBef>
                <a:buFont typeface="Arial"/>
                <a:buChar char="–"/>
                <a:defRPr sz="2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4pPr>
              <a:lvl5pPr marL="3291840" indent="-365760" algn="l" defTabSz="731520" rtl="0" eaLnBrk="1" latinLnBrk="0" hangingPunct="1">
                <a:spcBef>
                  <a:spcPct val="20000"/>
                </a:spcBef>
                <a:buFont typeface="Arial"/>
                <a:buChar char="»"/>
                <a:defRPr sz="1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5pPr>
              <a:lvl6pPr marL="402336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5488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864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1792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BR" sz="2400" dirty="0"/>
                <a:t>Path to Production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D0412B-550A-8845-BF48-F5A63DCB0E65}"/>
              </a:ext>
            </a:extLst>
          </p:cNvPr>
          <p:cNvGrpSpPr/>
          <p:nvPr/>
        </p:nvGrpSpPr>
        <p:grpSpPr>
          <a:xfrm>
            <a:off x="7645320" y="1407429"/>
            <a:ext cx="3408166" cy="2077151"/>
            <a:chOff x="7930394" y="1143006"/>
            <a:chExt cx="3408166" cy="2077151"/>
          </a:xfrm>
        </p:grpSpPr>
        <p:pic>
          <p:nvPicPr>
            <p:cNvPr id="9" name="Graphic 8" descr="Handshake">
              <a:extLst>
                <a:ext uri="{FF2B5EF4-FFF2-40B4-BE49-F238E27FC236}">
                  <a16:creationId xmlns:a16="http://schemas.microsoft.com/office/drawing/2014/main" id="{DAF4B696-CE4A-4841-83D0-4613D2B60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31519" y="1143006"/>
              <a:ext cx="1605916" cy="1605916"/>
            </a:xfrm>
            <a:prstGeom prst="rect">
              <a:avLst/>
            </a:prstGeom>
          </p:spPr>
        </p:pic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44B6D4C-AD98-5F49-ACEC-5134D4C890D6}"/>
                </a:ext>
              </a:extLst>
            </p:cNvPr>
            <p:cNvSpPr txBox="1">
              <a:spLocks/>
            </p:cNvSpPr>
            <p:nvPr/>
          </p:nvSpPr>
          <p:spPr>
            <a:xfrm>
              <a:off x="7930394" y="2693348"/>
              <a:ext cx="3408166" cy="526809"/>
            </a:xfrm>
            <a:prstGeom prst="rect">
              <a:avLst/>
            </a:prstGeom>
          </p:spPr>
          <p:txBody>
            <a:bodyPr/>
            <a:lstStyle>
              <a:lvl1pPr marL="0" indent="0" algn="l" defTabSz="731520" rtl="0" eaLnBrk="1" latinLnBrk="0" hangingPunct="1">
                <a:spcBef>
                  <a:spcPct val="20000"/>
                </a:spcBef>
                <a:buFontTx/>
                <a:buNone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1pPr>
              <a:lvl2pPr marL="1188720" indent="-45720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2pPr>
              <a:lvl3pPr marL="18288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26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3pPr>
              <a:lvl4pPr marL="2560320" indent="-365760" algn="l" defTabSz="731520" rtl="0" eaLnBrk="1" latinLnBrk="0" hangingPunct="1">
                <a:spcBef>
                  <a:spcPct val="20000"/>
                </a:spcBef>
                <a:buFont typeface="Arial"/>
                <a:buChar char="–"/>
                <a:defRPr sz="2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4pPr>
              <a:lvl5pPr marL="3291840" indent="-365760" algn="l" defTabSz="731520" rtl="0" eaLnBrk="1" latinLnBrk="0" hangingPunct="1">
                <a:spcBef>
                  <a:spcPct val="20000"/>
                </a:spcBef>
                <a:buFont typeface="Arial"/>
                <a:buChar char="»"/>
                <a:defRPr sz="19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5pPr>
              <a:lvl6pPr marL="402336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5488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864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1792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BR" sz="2400" dirty="0"/>
                <a:t>Handover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44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499360"/>
            <a:ext cx="5521960" cy="148816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6500" spc="-150" dirty="0">
                <a:solidFill>
                  <a:srgbClr val="FFFFFF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Innovate.</a:t>
            </a:r>
            <a:br>
              <a:rPr lang="en-US" sz="6500" spc="-150" dirty="0">
                <a:solidFill>
                  <a:srgbClr val="FFFFFF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</a:br>
            <a:r>
              <a:rPr lang="en-US" sz="6500" spc="-150" dirty="0">
                <a:solidFill>
                  <a:srgbClr val="FFFFFF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Experiment.</a:t>
            </a:r>
            <a:br>
              <a:rPr lang="en-US" sz="6500" spc="-150" dirty="0">
                <a:solidFill>
                  <a:srgbClr val="FFFFFF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</a:br>
            <a:r>
              <a:rPr lang="en-US" sz="6500" spc="-150" dirty="0">
                <a:solidFill>
                  <a:srgbClr val="FFFFFF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Explore.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A4DE2-D149-7F43-9837-CD9B398ABB73}"/>
              </a:ext>
            </a:extLst>
          </p:cNvPr>
          <p:cNvSpPr txBox="1"/>
          <p:nvPr/>
        </p:nvSpPr>
        <p:spPr>
          <a:xfrm>
            <a:off x="6070600" y="1943100"/>
            <a:ext cx="333289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rgbClr val="FF990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you.</a:t>
            </a:r>
          </a:p>
          <a:p>
            <a:pPr lvl="0"/>
            <a:endParaRPr lang="en-US" sz="24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lvl="0"/>
            <a:r>
              <a:rPr lang="en-US" sz="24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David Laredo</a:t>
            </a:r>
          </a:p>
          <a:p>
            <a:pPr lvl="0"/>
            <a:r>
              <a:rPr lang="en-US" sz="24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razodav@amazon.com</a:t>
            </a:r>
            <a:endParaRPr lang="en-US" sz="2400" b="1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9" y="3728823"/>
            <a:ext cx="3788582" cy="771954"/>
          </a:xfrm>
        </p:spPr>
        <p:txBody>
          <a:bodyPr/>
          <a:lstStyle/>
          <a:p>
            <a:r>
              <a:rPr lang="en-US" sz="4800" dirty="0">
                <a:solidFill>
                  <a:srgbClr val="F9950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Agenda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1914C-65F5-CC41-BBCB-918C1794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3253" y="2148910"/>
            <a:ext cx="9561041" cy="3931780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HVAC 101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Octank’s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HVAC system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Proposal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Demo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Architecture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Generated value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20041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7E5F-BCED-A044-A0B5-7E07A8BC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HVAC 101</a:t>
            </a:r>
            <a:endParaRPr lang="en-BR" dirty="0"/>
          </a:p>
        </p:txBody>
      </p:sp>
      <p:pic>
        <p:nvPicPr>
          <p:cNvPr id="1032" name="Picture 8" descr="hvac system diagram - Google Search | Hvac system, Hvac design, Hvac air  conditioning">
            <a:extLst>
              <a:ext uri="{FF2B5EF4-FFF2-40B4-BE49-F238E27FC236}">
                <a16:creationId xmlns:a16="http://schemas.microsoft.com/office/drawing/2014/main" id="{09D9EE40-4E96-854D-B78B-3AC3AD218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55" y="2322503"/>
            <a:ext cx="4427735" cy="32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ergy efficiency in HVAC industrial applications - EE Publishers">
            <a:extLst>
              <a:ext uri="{FF2B5EF4-FFF2-40B4-BE49-F238E27FC236}">
                <a16:creationId xmlns:a16="http://schemas.microsoft.com/office/drawing/2014/main" id="{34A3F389-21D0-5140-AA0F-292609BF0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043" y="1037433"/>
            <a:ext cx="3926853" cy="27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497684-07BD-CE4C-A0C3-023018E19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6888" y="4806175"/>
            <a:ext cx="4973444" cy="24867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24C8E9-0395-C948-9BAC-57DB8206E2A8}"/>
              </a:ext>
            </a:extLst>
          </p:cNvPr>
          <p:cNvCxnSpPr>
            <a:cxnSpLocks/>
          </p:cNvCxnSpPr>
          <p:nvPr/>
        </p:nvCxnSpPr>
        <p:spPr>
          <a:xfrm flipV="1">
            <a:off x="4964898" y="2564780"/>
            <a:ext cx="4022984" cy="111292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166783-9177-0A46-8FFD-BFC9BB9F1A45}"/>
              </a:ext>
            </a:extLst>
          </p:cNvPr>
          <p:cNvCxnSpPr>
            <a:cxnSpLocks/>
          </p:cNvCxnSpPr>
          <p:nvPr/>
        </p:nvCxnSpPr>
        <p:spPr>
          <a:xfrm>
            <a:off x="4964898" y="4137103"/>
            <a:ext cx="3420819" cy="191243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35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9A67-1268-794E-91EF-DD958A3F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HVAC 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4B33-4BC0-7F4B-9A4B-6F03FD269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5183087" cy="51340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HVAC is a major energy consumer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Failures compromise occupant confort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Air quality needs to be kept at specific levels for certain manufacturing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5D5C72-EC3F-F14B-A50B-C32359C21396}"/>
              </a:ext>
            </a:extLst>
          </p:cNvPr>
          <p:cNvSpPr txBox="1">
            <a:spLocks/>
          </p:cNvSpPr>
          <p:nvPr/>
        </p:nvSpPr>
        <p:spPr>
          <a:xfrm>
            <a:off x="8518045" y="1660045"/>
            <a:ext cx="5183087" cy="51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HVAC are complex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Its hard to isolate failures within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Rule based approaches may not be very accurate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High volume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2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9A67-1268-794E-91EF-DD958A3F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Octank America’s HVAC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4B33-4BC0-7F4B-9A4B-6F03FD269E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1" y="1645920"/>
            <a:ext cx="4770492" cy="56135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4 AHUs</a:t>
            </a:r>
          </a:p>
          <a:p>
            <a:pPr marL="1645920" lvl="1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More than 100 thermafusers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Around 50 components such as dampers, heat exchangers, filters, etc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Close to 800 different 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B3D93-E2FA-4A46-B75B-F0AC7542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10" y="1543282"/>
            <a:ext cx="7865818" cy="51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30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53F898-C48B-4D4B-AABC-AD1FB6BF6C99}"/>
              </a:ext>
            </a:extLst>
          </p:cNvPr>
          <p:cNvSpPr txBox="1">
            <a:spLocks/>
          </p:cNvSpPr>
          <p:nvPr/>
        </p:nvSpPr>
        <p:spPr>
          <a:xfrm>
            <a:off x="548639" y="183898"/>
            <a:ext cx="13514832" cy="904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s-ES"/>
              <a:t>HVAC System Observability</a:t>
            </a:r>
            <a:endParaRPr lang="en-BR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057295-9E46-824E-9D1D-E616C6742907}"/>
              </a:ext>
            </a:extLst>
          </p:cNvPr>
          <p:cNvSpPr txBox="1">
            <a:spLocks/>
          </p:cNvSpPr>
          <p:nvPr/>
        </p:nvSpPr>
        <p:spPr>
          <a:xfrm>
            <a:off x="548641" y="1645920"/>
            <a:ext cx="4770492" cy="5613524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Can monitor in real time the status of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Real time notifications of anomalyes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BI dashboards for management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Highly scalable and reliable</a:t>
            </a:r>
          </a:p>
        </p:txBody>
      </p:sp>
      <p:pic>
        <p:nvPicPr>
          <p:cNvPr id="1026" name="Picture 2" descr="Real Time Monitoring — Web Filter for Your Network">
            <a:extLst>
              <a:ext uri="{FF2B5EF4-FFF2-40B4-BE49-F238E27FC236}">
                <a16:creationId xmlns:a16="http://schemas.microsoft.com/office/drawing/2014/main" id="{0296107D-B886-E94C-B58F-1B0A69B2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61" y="833453"/>
            <a:ext cx="3185768" cy="3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KCP Monitors HVAC Chillers - AKCP Monitoring Solutions">
            <a:extLst>
              <a:ext uri="{FF2B5EF4-FFF2-40B4-BE49-F238E27FC236}">
                <a16:creationId xmlns:a16="http://schemas.microsoft.com/office/drawing/2014/main" id="{8E006B3F-FEAE-4E40-80E3-EC123C716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78" y="4452682"/>
            <a:ext cx="4770493" cy="26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2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D66C4-F732-2048-B26B-CFD33FF8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BED6F26-5A76-304E-AC22-0B35FF25E22B}"/>
              </a:ext>
            </a:extLst>
          </p:cNvPr>
          <p:cNvSpPr txBox="1">
            <a:spLocks/>
          </p:cNvSpPr>
          <p:nvPr/>
        </p:nvSpPr>
        <p:spPr>
          <a:xfrm>
            <a:off x="548641" y="1645920"/>
            <a:ext cx="4770492" cy="5613524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Data is not labeled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Detect anomalies in the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Systemic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Moving window based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Isolation forest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459034-BB57-A34D-AF7E-D8928565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654" y="1232863"/>
            <a:ext cx="7361817" cy="223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resentative subset selection and outlier detection via isolation forest  - Analytical Methods (RSC Publishing)">
            <a:extLst>
              <a:ext uri="{FF2B5EF4-FFF2-40B4-BE49-F238E27FC236}">
                <a16:creationId xmlns:a16="http://schemas.microsoft.com/office/drawing/2014/main" id="{668BA29E-0C25-F54B-BD61-666FC748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654" y="4330422"/>
            <a:ext cx="7553450" cy="284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632453-5194-6747-94EC-4FF2EDFD4B84}"/>
              </a:ext>
            </a:extLst>
          </p:cNvPr>
          <p:cNvSpPr txBox="1">
            <a:spLocks/>
          </p:cNvSpPr>
          <p:nvPr/>
        </p:nvSpPr>
        <p:spPr>
          <a:xfrm>
            <a:off x="548639" y="7806294"/>
            <a:ext cx="10238630" cy="311671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For the </a:t>
            </a:r>
            <a:r>
              <a:rPr lang="en-US" sz="1200" dirty="0" err="1"/>
              <a:t>PoC</a:t>
            </a:r>
            <a:r>
              <a:rPr lang="en-US" sz="1200" dirty="0"/>
              <a:t> we only considered one single </a:t>
            </a:r>
            <a:r>
              <a:rPr lang="en-US" sz="1200" dirty="0" err="1"/>
              <a:t>thermafuser</a:t>
            </a:r>
            <a:r>
              <a:rPr lang="en-US" sz="1200" dirty="0"/>
              <a:t> for data training</a:t>
            </a:r>
          </a:p>
        </p:txBody>
      </p:sp>
    </p:spTree>
    <p:extLst>
      <p:ext uri="{BB962C8B-B14F-4D97-AF65-F5344CB8AC3E}">
        <p14:creationId xmlns:p14="http://schemas.microsoft.com/office/powerpoint/2010/main" val="292068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B01B-C8BC-FB46-A7C7-88E61B7E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408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E928-10F0-9B4D-AA24-6C8EC97C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3318281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33719</TotalTime>
  <Words>997</Words>
  <Application>Microsoft Macintosh PowerPoint</Application>
  <PresentationFormat>Custom</PresentationFormat>
  <Paragraphs>180</Paragraphs>
  <Slides>16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Amazon Ember</vt:lpstr>
      <vt:lpstr>Amazon Ember Heavy</vt:lpstr>
      <vt:lpstr>Amazon Ember Light</vt:lpstr>
      <vt:lpstr>Amazon Ember Medium</vt:lpstr>
      <vt:lpstr>Amazon Ember Regular</vt:lpstr>
      <vt:lpstr>Arial</vt:lpstr>
      <vt:lpstr>Calibri</vt:lpstr>
      <vt:lpstr>Myriad Pro</vt:lpstr>
      <vt:lpstr>DeckTemplate-AWS</vt:lpstr>
      <vt:lpstr>PowerPoint Presentation</vt:lpstr>
      <vt:lpstr>Agenda</vt:lpstr>
      <vt:lpstr>HVAC 101</vt:lpstr>
      <vt:lpstr>HVAC Monitoring</vt:lpstr>
      <vt:lpstr>Octank America’s HVAC layout</vt:lpstr>
      <vt:lpstr>PowerPoint Presentation</vt:lpstr>
      <vt:lpstr>Anomaly detection</vt:lpstr>
      <vt:lpstr>Demo</vt:lpstr>
      <vt:lpstr>Architecture</vt:lpstr>
      <vt:lpstr>HVAC System Monitoring</vt:lpstr>
      <vt:lpstr>Benefits</vt:lpstr>
      <vt:lpstr>Cost Analysis</vt:lpstr>
      <vt:lpstr>Cost Analysis</vt:lpstr>
      <vt:lpstr>Cost Analysis</vt:lpstr>
      <vt:lpstr>Next Steps</vt:lpstr>
      <vt:lpstr>Innovate. Experiment. Explore.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274</cp:revision>
  <cp:lastPrinted>2021-04-05T06:00:26Z</cp:lastPrinted>
  <dcterms:created xsi:type="dcterms:W3CDTF">2016-06-17T18:22:10Z</dcterms:created>
  <dcterms:modified xsi:type="dcterms:W3CDTF">2021-04-06T05:26:59Z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